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igher" charset="1" panose="00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tudent Font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1616">
                <a:alpha val="100000"/>
              </a:srgbClr>
            </a:gs>
            <a:gs pos="100000">
              <a:srgbClr val="FFF9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501231" y="7817962"/>
            <a:ext cx="10261472" cy="2326445"/>
          </a:xfrm>
          <a:custGeom>
            <a:avLst/>
            <a:gdLst/>
            <a:ahLst/>
            <a:cxnLst/>
            <a:rect r="r" b="b" t="t" l="l"/>
            <a:pathLst>
              <a:path h="2326445" w="10261472">
                <a:moveTo>
                  <a:pt x="10261471" y="0"/>
                </a:moveTo>
                <a:lnTo>
                  <a:pt x="0" y="0"/>
                </a:lnTo>
                <a:lnTo>
                  <a:pt x="0" y="2326445"/>
                </a:lnTo>
                <a:lnTo>
                  <a:pt x="10261471" y="2326445"/>
                </a:lnTo>
                <a:lnTo>
                  <a:pt x="102614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87729" y="8671165"/>
            <a:ext cx="10699488" cy="1669120"/>
          </a:xfrm>
          <a:custGeom>
            <a:avLst/>
            <a:gdLst/>
            <a:ahLst/>
            <a:cxnLst/>
            <a:rect r="r" b="b" t="t" l="l"/>
            <a:pathLst>
              <a:path h="1669120" w="10699488">
                <a:moveTo>
                  <a:pt x="10699488" y="0"/>
                </a:moveTo>
                <a:lnTo>
                  <a:pt x="0" y="0"/>
                </a:lnTo>
                <a:lnTo>
                  <a:pt x="0" y="1669120"/>
                </a:lnTo>
                <a:lnTo>
                  <a:pt x="10699488" y="1669120"/>
                </a:lnTo>
                <a:lnTo>
                  <a:pt x="10699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48441" y="1279848"/>
            <a:ext cx="10585328" cy="9007152"/>
          </a:xfrm>
          <a:custGeom>
            <a:avLst/>
            <a:gdLst/>
            <a:ahLst/>
            <a:cxnLst/>
            <a:rect r="r" b="b" t="t" l="l"/>
            <a:pathLst>
              <a:path h="9007152" w="10585328">
                <a:moveTo>
                  <a:pt x="0" y="0"/>
                </a:moveTo>
                <a:lnTo>
                  <a:pt x="10585328" y="0"/>
                </a:lnTo>
                <a:lnTo>
                  <a:pt x="10585328" y="9007152"/>
                </a:lnTo>
                <a:lnTo>
                  <a:pt x="0" y="9007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488798" y="8617880"/>
            <a:ext cx="10699488" cy="1669120"/>
          </a:xfrm>
          <a:custGeom>
            <a:avLst/>
            <a:gdLst/>
            <a:ahLst/>
            <a:cxnLst/>
            <a:rect r="r" b="b" t="t" l="l"/>
            <a:pathLst>
              <a:path h="1669120" w="10699488">
                <a:moveTo>
                  <a:pt x="10699488" y="0"/>
                </a:moveTo>
                <a:lnTo>
                  <a:pt x="0" y="0"/>
                </a:lnTo>
                <a:lnTo>
                  <a:pt x="0" y="1669120"/>
                </a:lnTo>
                <a:lnTo>
                  <a:pt x="10699488" y="1669120"/>
                </a:lnTo>
                <a:lnTo>
                  <a:pt x="10699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07100" y="2052677"/>
            <a:ext cx="10608450" cy="53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79"/>
              </a:lnSpc>
            </a:pPr>
            <a:r>
              <a:rPr lang="en-US" sz="15199">
                <a:solidFill>
                  <a:srgbClr val="222222"/>
                </a:solidFill>
                <a:latin typeface="Sigher"/>
                <a:ea typeface="Sigher"/>
                <a:cs typeface="Sigher"/>
                <a:sym typeface="Sigher"/>
              </a:rPr>
              <a:t>VOLCANIC ERUPTIONS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07100" y="1203648"/>
            <a:ext cx="4566953" cy="67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Canva Sans"/>
                <a:ea typeface="Canva Sans"/>
                <a:cs typeface="Canva Sans"/>
                <a:sym typeface="Canva Sans"/>
              </a:rPr>
              <a:t>EXPLORING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746" y="7741762"/>
            <a:ext cx="1619855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Canva Sans"/>
                <a:ea typeface="Canva Sans"/>
                <a:cs typeface="Canva Sans"/>
                <a:sym typeface="Canva Sans"/>
              </a:rPr>
              <a:t>PRESENTED BY: GABRIEL BEZIOU, TOM BERNHARD, ALI ABOUHACHIM-ALAMI, YOUSSEF BENADDI, MAXIME BENDAVID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DB1B1">
                <a:alpha val="100000"/>
              </a:srgbClr>
            </a:gs>
            <a:gs pos="100000">
              <a:srgbClr val="FFF9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7327" y="7726074"/>
            <a:ext cx="12221345" cy="2900722"/>
          </a:xfrm>
          <a:custGeom>
            <a:avLst/>
            <a:gdLst/>
            <a:ahLst/>
            <a:cxnLst/>
            <a:rect r="r" b="b" t="t" l="l"/>
            <a:pathLst>
              <a:path h="2900722" w="12221345">
                <a:moveTo>
                  <a:pt x="0" y="0"/>
                </a:moveTo>
                <a:lnTo>
                  <a:pt x="12221346" y="0"/>
                </a:lnTo>
                <a:lnTo>
                  <a:pt x="12221346" y="2900722"/>
                </a:lnTo>
                <a:lnTo>
                  <a:pt x="0" y="290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7303" y="4116268"/>
            <a:ext cx="3770840" cy="3770840"/>
          </a:xfrm>
          <a:custGeom>
            <a:avLst/>
            <a:gdLst/>
            <a:ahLst/>
            <a:cxnLst/>
            <a:rect r="r" b="b" t="t" l="l"/>
            <a:pathLst>
              <a:path h="3770840" w="3770840">
                <a:moveTo>
                  <a:pt x="0" y="0"/>
                </a:moveTo>
                <a:lnTo>
                  <a:pt x="3770840" y="0"/>
                </a:lnTo>
                <a:lnTo>
                  <a:pt x="3770840" y="3770840"/>
                </a:lnTo>
                <a:lnTo>
                  <a:pt x="0" y="3770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8357" y="6857600"/>
            <a:ext cx="7969513" cy="3202295"/>
          </a:xfrm>
          <a:custGeom>
            <a:avLst/>
            <a:gdLst/>
            <a:ahLst/>
            <a:cxnLst/>
            <a:rect r="r" b="b" t="t" l="l"/>
            <a:pathLst>
              <a:path h="3202295" w="7969513">
                <a:moveTo>
                  <a:pt x="0" y="0"/>
                </a:moveTo>
                <a:lnTo>
                  <a:pt x="7969513" y="0"/>
                </a:lnTo>
                <a:lnTo>
                  <a:pt x="7969513" y="3202295"/>
                </a:lnTo>
                <a:lnTo>
                  <a:pt x="0" y="320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73366" y="857350"/>
            <a:ext cx="14400669" cy="995681"/>
            <a:chOff x="0" y="0"/>
            <a:chExt cx="3792769" cy="262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92769" cy="262237"/>
            </a:xfrm>
            <a:custGeom>
              <a:avLst/>
              <a:gdLst/>
              <a:ahLst/>
              <a:cxnLst/>
              <a:rect r="r" b="b" t="t" l="l"/>
              <a:pathLst>
                <a:path h="262237" w="3792769">
                  <a:moveTo>
                    <a:pt x="10752" y="0"/>
                  </a:moveTo>
                  <a:lnTo>
                    <a:pt x="3782017" y="0"/>
                  </a:lnTo>
                  <a:cubicBezTo>
                    <a:pt x="3787955" y="0"/>
                    <a:pt x="3792769" y="4814"/>
                    <a:pt x="3792769" y="10752"/>
                  </a:cubicBezTo>
                  <a:lnTo>
                    <a:pt x="3792769" y="251485"/>
                  </a:lnTo>
                  <a:cubicBezTo>
                    <a:pt x="3792769" y="254336"/>
                    <a:pt x="3791636" y="257071"/>
                    <a:pt x="3789619" y="259088"/>
                  </a:cubicBezTo>
                  <a:cubicBezTo>
                    <a:pt x="3787603" y="261104"/>
                    <a:pt x="3784868" y="262237"/>
                    <a:pt x="3782017" y="262237"/>
                  </a:cubicBezTo>
                  <a:lnTo>
                    <a:pt x="10752" y="262237"/>
                  </a:lnTo>
                  <a:cubicBezTo>
                    <a:pt x="4814" y="262237"/>
                    <a:pt x="0" y="257423"/>
                    <a:pt x="0" y="251485"/>
                  </a:cubicBezTo>
                  <a:lnTo>
                    <a:pt x="0" y="10752"/>
                  </a:lnTo>
                  <a:cubicBezTo>
                    <a:pt x="0" y="7901"/>
                    <a:pt x="1133" y="5166"/>
                    <a:pt x="3149" y="3149"/>
                  </a:cubicBezTo>
                  <a:cubicBezTo>
                    <a:pt x="5166" y="1133"/>
                    <a:pt x="7901" y="0"/>
                    <a:pt x="10752" y="0"/>
                  </a:cubicBezTo>
                  <a:close/>
                </a:path>
              </a:pathLst>
            </a:custGeom>
            <a:solidFill>
              <a:srgbClr val="C88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92769" cy="30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35058" y="8803274"/>
            <a:ext cx="4763551" cy="2111503"/>
          </a:xfrm>
          <a:custGeom>
            <a:avLst/>
            <a:gdLst/>
            <a:ahLst/>
            <a:cxnLst/>
            <a:rect r="r" b="b" t="t" l="l"/>
            <a:pathLst>
              <a:path h="2111503" w="4763551">
                <a:moveTo>
                  <a:pt x="0" y="0"/>
                </a:moveTo>
                <a:lnTo>
                  <a:pt x="4763550" y="0"/>
                </a:lnTo>
                <a:lnTo>
                  <a:pt x="4763550" y="2111503"/>
                </a:lnTo>
                <a:lnTo>
                  <a:pt x="0" y="2111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2457" y="8291113"/>
            <a:ext cx="12354349" cy="2088569"/>
          </a:xfrm>
          <a:custGeom>
            <a:avLst/>
            <a:gdLst/>
            <a:ahLst/>
            <a:cxnLst/>
            <a:rect r="r" b="b" t="t" l="l"/>
            <a:pathLst>
              <a:path h="2088569" w="12354349">
                <a:moveTo>
                  <a:pt x="0" y="0"/>
                </a:moveTo>
                <a:lnTo>
                  <a:pt x="12354349" y="0"/>
                </a:lnTo>
                <a:lnTo>
                  <a:pt x="12354349" y="2088569"/>
                </a:lnTo>
                <a:lnTo>
                  <a:pt x="0" y="2088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1225" y="1007292"/>
            <a:ext cx="7489069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7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225" y="2474123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OBJECTIVE 1: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225" y="5122490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OBJECTIVE 2: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174" y="6062263"/>
            <a:ext cx="1128428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Create a dashboard visualization of spatial and temporal eruption indicators as well as data accuracy indicators.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7174" y="3350840"/>
            <a:ext cx="1147827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Analyze volcanic activity patterns and data quality over time.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DB1B1">
                <a:alpha val="100000"/>
              </a:srgbClr>
            </a:gs>
            <a:gs pos="100000">
              <a:srgbClr val="FFF9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1845" y="8482094"/>
            <a:ext cx="8412015" cy="1996582"/>
          </a:xfrm>
          <a:custGeom>
            <a:avLst/>
            <a:gdLst/>
            <a:ahLst/>
            <a:cxnLst/>
            <a:rect r="r" b="b" t="t" l="l"/>
            <a:pathLst>
              <a:path h="1996582" w="8412015">
                <a:moveTo>
                  <a:pt x="0" y="0"/>
                </a:moveTo>
                <a:lnTo>
                  <a:pt x="8412015" y="0"/>
                </a:lnTo>
                <a:lnTo>
                  <a:pt x="8412015" y="1996582"/>
                </a:lnTo>
                <a:lnTo>
                  <a:pt x="0" y="199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356" y="7326490"/>
            <a:ext cx="7315200" cy="3152186"/>
          </a:xfrm>
          <a:custGeom>
            <a:avLst/>
            <a:gdLst/>
            <a:ahLst/>
            <a:cxnLst/>
            <a:rect r="r" b="b" t="t" l="l"/>
            <a:pathLst>
              <a:path h="3152186" w="7315200">
                <a:moveTo>
                  <a:pt x="0" y="0"/>
                </a:moveTo>
                <a:lnTo>
                  <a:pt x="7315200" y="0"/>
                </a:lnTo>
                <a:lnTo>
                  <a:pt x="7315200" y="3152186"/>
                </a:lnTo>
                <a:lnTo>
                  <a:pt x="0" y="3152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00170" y="5789599"/>
            <a:ext cx="9637326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The geological data is robust for analyzing spatiotemporal cycles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The socio-economic data is too sparse for reliable analysis =&gt; we will look into the quality of data to check for Observation bias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2962" y="959203"/>
            <a:ext cx="12587696" cy="995681"/>
            <a:chOff x="0" y="0"/>
            <a:chExt cx="3315278" cy="262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5278" cy="262237"/>
            </a:xfrm>
            <a:custGeom>
              <a:avLst/>
              <a:gdLst/>
              <a:ahLst/>
              <a:cxnLst/>
              <a:rect r="r" b="b" t="t" l="l"/>
              <a:pathLst>
                <a:path h="262237" w="3315278">
                  <a:moveTo>
                    <a:pt x="12301" y="0"/>
                  </a:moveTo>
                  <a:lnTo>
                    <a:pt x="3302977" y="0"/>
                  </a:lnTo>
                  <a:cubicBezTo>
                    <a:pt x="3306240" y="0"/>
                    <a:pt x="3309369" y="1296"/>
                    <a:pt x="3311675" y="3603"/>
                  </a:cubicBezTo>
                  <a:cubicBezTo>
                    <a:pt x="3313982" y="5910"/>
                    <a:pt x="3315278" y="9038"/>
                    <a:pt x="3315278" y="12301"/>
                  </a:cubicBezTo>
                  <a:lnTo>
                    <a:pt x="3315278" y="249936"/>
                  </a:lnTo>
                  <a:cubicBezTo>
                    <a:pt x="3315278" y="256730"/>
                    <a:pt x="3309771" y="262237"/>
                    <a:pt x="3302977" y="262237"/>
                  </a:cubicBezTo>
                  <a:lnTo>
                    <a:pt x="12301" y="262237"/>
                  </a:lnTo>
                  <a:cubicBezTo>
                    <a:pt x="5507" y="262237"/>
                    <a:pt x="0" y="256730"/>
                    <a:pt x="0" y="249936"/>
                  </a:cubicBezTo>
                  <a:lnTo>
                    <a:pt x="0" y="12301"/>
                  </a:lnTo>
                  <a:cubicBezTo>
                    <a:pt x="0" y="5507"/>
                    <a:pt x="5507" y="0"/>
                    <a:pt x="12301" y="0"/>
                  </a:cubicBezTo>
                  <a:close/>
                </a:path>
              </a:pathLst>
            </a:custGeom>
            <a:solidFill>
              <a:srgbClr val="C88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15278" cy="30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64221" y="1109144"/>
            <a:ext cx="7489069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7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DESCRIPTION OF THE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64221" y="2575976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SHAPE: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4221" y="4849826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KEY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0170" y="3513460"/>
            <a:ext cx="909616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888 rows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35 columns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014295" y="8690500"/>
            <a:ext cx="7533958" cy="1788176"/>
          </a:xfrm>
          <a:custGeom>
            <a:avLst/>
            <a:gdLst/>
            <a:ahLst/>
            <a:cxnLst/>
            <a:rect r="r" b="b" t="t" l="l"/>
            <a:pathLst>
              <a:path h="1788176" w="7533958">
                <a:moveTo>
                  <a:pt x="0" y="0"/>
                </a:moveTo>
                <a:lnTo>
                  <a:pt x="7533958" y="0"/>
                </a:lnTo>
                <a:lnTo>
                  <a:pt x="7533958" y="1788176"/>
                </a:lnTo>
                <a:lnTo>
                  <a:pt x="0" y="1788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888335" y="8383798"/>
            <a:ext cx="4416003" cy="2094878"/>
          </a:xfrm>
          <a:custGeom>
            <a:avLst/>
            <a:gdLst/>
            <a:ahLst/>
            <a:cxnLst/>
            <a:rect r="r" b="b" t="t" l="l"/>
            <a:pathLst>
              <a:path h="2094878" w="4416003">
                <a:moveTo>
                  <a:pt x="4416003" y="0"/>
                </a:moveTo>
                <a:lnTo>
                  <a:pt x="0" y="0"/>
                </a:lnTo>
                <a:lnTo>
                  <a:pt x="0" y="2094878"/>
                </a:lnTo>
                <a:lnTo>
                  <a:pt x="4416003" y="2094878"/>
                </a:lnTo>
                <a:lnTo>
                  <a:pt x="44160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132309"/>
            <a:ext cx="3537256" cy="3537256"/>
          </a:xfrm>
          <a:custGeom>
            <a:avLst/>
            <a:gdLst/>
            <a:ahLst/>
            <a:cxnLst/>
            <a:rect r="r" b="b" t="t" l="l"/>
            <a:pathLst>
              <a:path h="3537256" w="3537256">
                <a:moveTo>
                  <a:pt x="0" y="0"/>
                </a:moveTo>
                <a:lnTo>
                  <a:pt x="3537256" y="0"/>
                </a:lnTo>
                <a:lnTo>
                  <a:pt x="3537256" y="3537256"/>
                </a:lnTo>
                <a:lnTo>
                  <a:pt x="0" y="3537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DB1B1">
                <a:alpha val="100000"/>
              </a:srgbClr>
            </a:gs>
            <a:gs pos="100000">
              <a:srgbClr val="FFF9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7639575" cy="995681"/>
            <a:chOff x="0" y="0"/>
            <a:chExt cx="4645814" cy="26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5814" cy="262237"/>
            </a:xfrm>
            <a:custGeom>
              <a:avLst/>
              <a:gdLst/>
              <a:ahLst/>
              <a:cxnLst/>
              <a:rect r="r" b="b" t="t" l="l"/>
              <a:pathLst>
                <a:path h="262237" w="4645814">
                  <a:moveTo>
                    <a:pt x="8778" y="0"/>
                  </a:moveTo>
                  <a:lnTo>
                    <a:pt x="4637036" y="0"/>
                  </a:lnTo>
                  <a:cubicBezTo>
                    <a:pt x="4639364" y="0"/>
                    <a:pt x="4641597" y="925"/>
                    <a:pt x="4643243" y="2571"/>
                  </a:cubicBezTo>
                  <a:cubicBezTo>
                    <a:pt x="4644889" y="4217"/>
                    <a:pt x="4645814" y="6450"/>
                    <a:pt x="4645814" y="8778"/>
                  </a:cubicBezTo>
                  <a:lnTo>
                    <a:pt x="4645814" y="253459"/>
                  </a:lnTo>
                  <a:cubicBezTo>
                    <a:pt x="4645814" y="255787"/>
                    <a:pt x="4644889" y="258020"/>
                    <a:pt x="4643243" y="259666"/>
                  </a:cubicBezTo>
                  <a:cubicBezTo>
                    <a:pt x="4641597" y="261312"/>
                    <a:pt x="4639364" y="262237"/>
                    <a:pt x="4637036" y="262237"/>
                  </a:cubicBezTo>
                  <a:lnTo>
                    <a:pt x="8778" y="262237"/>
                  </a:lnTo>
                  <a:cubicBezTo>
                    <a:pt x="6450" y="262237"/>
                    <a:pt x="4217" y="261312"/>
                    <a:pt x="2571" y="259666"/>
                  </a:cubicBezTo>
                  <a:cubicBezTo>
                    <a:pt x="925" y="258020"/>
                    <a:pt x="0" y="255787"/>
                    <a:pt x="0" y="253459"/>
                  </a:cubicBezTo>
                  <a:lnTo>
                    <a:pt x="0" y="8778"/>
                  </a:lnTo>
                  <a:cubicBezTo>
                    <a:pt x="0" y="6450"/>
                    <a:pt x="925" y="4217"/>
                    <a:pt x="2571" y="2571"/>
                  </a:cubicBezTo>
                  <a:cubicBezTo>
                    <a:pt x="4217" y="925"/>
                    <a:pt x="6450" y="0"/>
                    <a:pt x="8778" y="0"/>
                  </a:cubicBezTo>
                  <a:close/>
                </a:path>
              </a:pathLst>
            </a:custGeom>
            <a:solidFill>
              <a:srgbClr val="C88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45814" cy="30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64164" y="5615900"/>
            <a:ext cx="10626588" cy="4418192"/>
          </a:xfrm>
          <a:custGeom>
            <a:avLst/>
            <a:gdLst/>
            <a:ahLst/>
            <a:cxnLst/>
            <a:rect r="r" b="b" t="t" l="l"/>
            <a:pathLst>
              <a:path h="4418192" w="10626588">
                <a:moveTo>
                  <a:pt x="0" y="0"/>
                </a:moveTo>
                <a:lnTo>
                  <a:pt x="10626588" y="0"/>
                </a:lnTo>
                <a:lnTo>
                  <a:pt x="10626588" y="4418191"/>
                </a:lnTo>
                <a:lnTo>
                  <a:pt x="0" y="441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4520" y="8013012"/>
            <a:ext cx="14732305" cy="2490575"/>
          </a:xfrm>
          <a:custGeom>
            <a:avLst/>
            <a:gdLst/>
            <a:ahLst/>
            <a:cxnLst/>
            <a:rect r="r" b="b" t="t" l="l"/>
            <a:pathLst>
              <a:path h="2490575" w="14732305">
                <a:moveTo>
                  <a:pt x="0" y="0"/>
                </a:moveTo>
                <a:lnTo>
                  <a:pt x="14732305" y="0"/>
                </a:lnTo>
                <a:lnTo>
                  <a:pt x="14732305" y="2490576"/>
                </a:lnTo>
                <a:lnTo>
                  <a:pt x="0" y="2490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64164" y="6791520"/>
            <a:ext cx="7962703" cy="3495480"/>
          </a:xfrm>
          <a:custGeom>
            <a:avLst/>
            <a:gdLst/>
            <a:ahLst/>
            <a:cxnLst/>
            <a:rect r="r" b="b" t="t" l="l"/>
            <a:pathLst>
              <a:path h="3495480" w="7962703">
                <a:moveTo>
                  <a:pt x="0" y="0"/>
                </a:moveTo>
                <a:lnTo>
                  <a:pt x="7962703" y="0"/>
                </a:lnTo>
                <a:lnTo>
                  <a:pt x="7962703" y="3495480"/>
                </a:lnTo>
                <a:lnTo>
                  <a:pt x="0" y="349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7176" y="842669"/>
            <a:ext cx="6272693" cy="6558900"/>
          </a:xfrm>
          <a:custGeom>
            <a:avLst/>
            <a:gdLst/>
            <a:ahLst/>
            <a:cxnLst/>
            <a:rect r="r" b="b" t="t" l="l"/>
            <a:pathLst>
              <a:path h="6558900" w="6272693">
                <a:moveTo>
                  <a:pt x="0" y="0"/>
                </a:moveTo>
                <a:lnTo>
                  <a:pt x="6272694" y="0"/>
                </a:lnTo>
                <a:lnTo>
                  <a:pt x="6272694" y="6558900"/>
                </a:lnTo>
                <a:lnTo>
                  <a:pt x="0" y="6558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7363" y="1137008"/>
            <a:ext cx="7489069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7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7363" y="2645473"/>
            <a:ext cx="1113340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FREQUENT PATTERN MINING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7363" y="3823398"/>
            <a:ext cx="16580912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GLOBAL ACTIVITY RANKING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363" y="5001323"/>
            <a:ext cx="16580912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SPATIAL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7363" y="6179249"/>
            <a:ext cx="16580912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VEI DISTRIBUTION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7363" y="7357174"/>
            <a:ext cx="16580912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TEMPORAL ANALYSIS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DB1B1">
                <a:alpha val="100000"/>
              </a:srgbClr>
            </a:gs>
            <a:gs pos="100000">
              <a:srgbClr val="FFF9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12962" y="959203"/>
            <a:ext cx="12587696" cy="995681"/>
            <a:chOff x="0" y="0"/>
            <a:chExt cx="3315278" cy="26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5278" cy="262237"/>
            </a:xfrm>
            <a:custGeom>
              <a:avLst/>
              <a:gdLst/>
              <a:ahLst/>
              <a:cxnLst/>
              <a:rect r="r" b="b" t="t" l="l"/>
              <a:pathLst>
                <a:path h="262237" w="3315278">
                  <a:moveTo>
                    <a:pt x="12301" y="0"/>
                  </a:moveTo>
                  <a:lnTo>
                    <a:pt x="3302977" y="0"/>
                  </a:lnTo>
                  <a:cubicBezTo>
                    <a:pt x="3306240" y="0"/>
                    <a:pt x="3309369" y="1296"/>
                    <a:pt x="3311675" y="3603"/>
                  </a:cubicBezTo>
                  <a:cubicBezTo>
                    <a:pt x="3313982" y="5910"/>
                    <a:pt x="3315278" y="9038"/>
                    <a:pt x="3315278" y="12301"/>
                  </a:cubicBezTo>
                  <a:lnTo>
                    <a:pt x="3315278" y="249936"/>
                  </a:lnTo>
                  <a:cubicBezTo>
                    <a:pt x="3315278" y="256730"/>
                    <a:pt x="3309771" y="262237"/>
                    <a:pt x="3302977" y="262237"/>
                  </a:cubicBezTo>
                  <a:lnTo>
                    <a:pt x="12301" y="262237"/>
                  </a:lnTo>
                  <a:cubicBezTo>
                    <a:pt x="5507" y="262237"/>
                    <a:pt x="0" y="256730"/>
                    <a:pt x="0" y="249936"/>
                  </a:cubicBezTo>
                  <a:lnTo>
                    <a:pt x="0" y="12301"/>
                  </a:lnTo>
                  <a:cubicBezTo>
                    <a:pt x="0" y="5507"/>
                    <a:pt x="5507" y="0"/>
                    <a:pt x="12301" y="0"/>
                  </a:cubicBezTo>
                  <a:close/>
                </a:path>
              </a:pathLst>
            </a:custGeom>
            <a:solidFill>
              <a:srgbClr val="C88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5278" cy="30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742" y="128700"/>
            <a:ext cx="7221312" cy="10029600"/>
          </a:xfrm>
          <a:custGeom>
            <a:avLst/>
            <a:gdLst/>
            <a:ahLst/>
            <a:cxnLst/>
            <a:rect r="r" b="b" t="t" l="l"/>
            <a:pathLst>
              <a:path h="10029600" w="7221312">
                <a:moveTo>
                  <a:pt x="0" y="0"/>
                </a:moveTo>
                <a:lnTo>
                  <a:pt x="7221312" y="0"/>
                </a:lnTo>
                <a:lnTo>
                  <a:pt x="7221312" y="10029600"/>
                </a:lnTo>
                <a:lnTo>
                  <a:pt x="0" y="100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6004" y="8074700"/>
            <a:ext cx="14574655" cy="2273646"/>
          </a:xfrm>
          <a:custGeom>
            <a:avLst/>
            <a:gdLst/>
            <a:ahLst/>
            <a:cxnLst/>
            <a:rect r="r" b="b" t="t" l="l"/>
            <a:pathLst>
              <a:path h="2273646" w="14574655">
                <a:moveTo>
                  <a:pt x="0" y="0"/>
                </a:moveTo>
                <a:lnTo>
                  <a:pt x="14574655" y="0"/>
                </a:lnTo>
                <a:lnTo>
                  <a:pt x="14574655" y="2273647"/>
                </a:lnTo>
                <a:lnTo>
                  <a:pt x="0" y="227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137" y="9258300"/>
            <a:ext cx="7485797" cy="1265514"/>
          </a:xfrm>
          <a:custGeom>
            <a:avLst/>
            <a:gdLst/>
            <a:ahLst/>
            <a:cxnLst/>
            <a:rect r="r" b="b" t="t" l="l"/>
            <a:pathLst>
              <a:path h="1265514" w="7485797">
                <a:moveTo>
                  <a:pt x="0" y="0"/>
                </a:moveTo>
                <a:lnTo>
                  <a:pt x="7485797" y="0"/>
                </a:lnTo>
                <a:lnTo>
                  <a:pt x="7485797" y="1265514"/>
                </a:lnTo>
                <a:lnTo>
                  <a:pt x="0" y="1265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53245" y="9089658"/>
            <a:ext cx="5791643" cy="1374640"/>
          </a:xfrm>
          <a:custGeom>
            <a:avLst/>
            <a:gdLst/>
            <a:ahLst/>
            <a:cxnLst/>
            <a:rect r="r" b="b" t="t" l="l"/>
            <a:pathLst>
              <a:path h="1374640" w="5791643">
                <a:moveTo>
                  <a:pt x="0" y="0"/>
                </a:moveTo>
                <a:lnTo>
                  <a:pt x="5791643" y="0"/>
                </a:lnTo>
                <a:lnTo>
                  <a:pt x="5791643" y="1374640"/>
                </a:lnTo>
                <a:lnTo>
                  <a:pt x="0" y="1374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4221" y="1109144"/>
            <a:ext cx="7489069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7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4221" y="2575976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CONCLUSION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4221" y="5589910"/>
            <a:ext cx="3418158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CONCLUSION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00170" y="3513460"/>
            <a:ext cx="805282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Apparent Increase in Activity is Due to Observation Bias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0170" y="6529710"/>
            <a:ext cx="963732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Volcanic Explosivity Potential is Globally and Spatially Consistent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DAG6judNfhY</dc:identifier>
  <dcterms:modified xsi:type="dcterms:W3CDTF">2011-08-01T06:04:30Z</dcterms:modified>
  <cp:revision>1</cp:revision>
  <dc:title>BENADDI_Slides</dc:title>
</cp:coreProperties>
</file>